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B71F5-1E78-4454-87DC-693D08C685B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0840-87C8-415C-944C-EB67D4A49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4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3F9-BC80-4125-B465-51E95DF00C98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BEB4-71B4-4E16-BFF3-4F55E4B99D28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CA7B-62D2-4615-96DF-C93E18169E43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8481-0D3B-489D-A36B-1B5F8F7B8E6B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C063-8FF2-48CC-A896-6B7F731A250B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5E90-0B3E-49EC-A1C3-69ABADD53783}" type="datetime1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8DC6-7816-4153-A865-5AC6AC6EBDDE}" type="datetime1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46BE-3940-4F69-982A-C394D03690CB}" type="datetime1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A33E-1A45-4AE9-A99A-55AB785D9B90}" type="datetime1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118D-1D9A-44E3-97F0-5CB49CD009B8}" type="datetime1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651C-88FE-451A-97B0-188C669401A0}" type="datetime1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84FA0F-A1BD-453E-B9F6-15DC7E4D3FB7}" type="datetime1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7500" y="123825"/>
            <a:ext cx="8718996" cy="10009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4974" y="332656"/>
            <a:ext cx="5406325" cy="60084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pc="20" dirty="0" smtClean="0">
                <a:solidFill>
                  <a:srgbClr val="002454"/>
                </a:solidFill>
                <a:latin typeface="Arial"/>
                <a:cs typeface="Arial"/>
              </a:rPr>
              <a:t>Пассивные доходы нерезидента</a:t>
            </a:r>
          </a:p>
          <a:p>
            <a:pPr algn="ctr"/>
            <a:r>
              <a:rPr lang="ru-RU" sz="2000" b="1" spc="20" dirty="0" smtClean="0">
                <a:solidFill>
                  <a:srgbClr val="002454"/>
                </a:solidFill>
                <a:latin typeface="Arial"/>
                <a:cs typeface="Arial"/>
              </a:rPr>
              <a:t>(роялти, дивиденды, вознаграждения)</a:t>
            </a:r>
            <a:endParaRPr lang="ru-RU" sz="2000" dirty="0"/>
          </a:p>
        </p:txBody>
      </p:sp>
      <p:graphicFrame>
        <p:nvGraphicFramePr>
          <p:cNvPr id="10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744532"/>
              </p:ext>
            </p:extLst>
          </p:nvPr>
        </p:nvGraphicFramePr>
        <p:xfrm>
          <a:off x="546100" y="1336804"/>
          <a:ext cx="2667000" cy="1948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</a:tblGrid>
              <a:tr h="1352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Описание нормы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370">
                <a:tc>
                  <a:txBody>
                    <a:bodyPr/>
                    <a:lstStyle/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Пассивные доходы нерезидента подлежат налогообложению в РК, если связаны с деятельностью такого ПУ в РК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(статьи 10,11,12 Налоговых конвенций).</a:t>
                      </a: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588224" y="1268760"/>
            <a:ext cx="1532498" cy="36394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Государство А</a:t>
            </a:r>
            <a:endParaRPr lang="ru-RU" sz="1400" i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00801" y="1268760"/>
            <a:ext cx="1807304" cy="775171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19872" y="2564904"/>
            <a:ext cx="460297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211960" y="2132856"/>
            <a:ext cx="196539" cy="10287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i="1" dirty="0" smtClean="0"/>
              <a:t>Учредитель</a:t>
            </a:r>
            <a:endParaRPr lang="ru-RU" sz="1000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2132856"/>
            <a:ext cx="228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i="1" dirty="0" smtClean="0"/>
              <a:t>Дивиденды</a:t>
            </a:r>
            <a:endParaRPr lang="ru-RU" sz="1000" i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499992" y="2204864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932040" y="2204864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707903" y="3140968"/>
            <a:ext cx="1800201" cy="74342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0976" y="2636912"/>
            <a:ext cx="12954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Казахстан</a:t>
            </a:r>
            <a:endParaRPr lang="ru-RU" sz="1400" i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724128" y="3356992"/>
            <a:ext cx="1152128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7236296" y="3140968"/>
            <a:ext cx="1512168" cy="74342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ПУ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омпании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8104" y="3501008"/>
            <a:ext cx="1676399" cy="152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 smtClean="0"/>
              <a:t>Дивиденды связаны с ПУ</a:t>
            </a:r>
            <a:endParaRPr lang="ru-RU" sz="1000" i="1" dirty="0"/>
          </a:p>
        </p:txBody>
      </p:sp>
      <p:graphicFrame>
        <p:nvGraphicFramePr>
          <p:cNvPr id="2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562514"/>
              </p:ext>
            </p:extLst>
          </p:nvPr>
        </p:nvGraphicFramePr>
        <p:xfrm>
          <a:off x="323528" y="3933056"/>
          <a:ext cx="6282626" cy="2303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2626"/>
              </a:tblGrid>
              <a:tr h="276987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Вывод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28013">
                <a:tc>
                  <a:txBody>
                    <a:bodyPr/>
                    <a:lstStyle/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Дивиденды:</a:t>
                      </a: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имущество по которым выплачиваются дивиденды связано с ПУ в РК;</a:t>
                      </a: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ПУ </a:t>
                      </a:r>
                      <a:r>
                        <a:rPr lang="ru-RU" sz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принимает решения  в деятельности казахстанской компании;</a:t>
                      </a: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Вознаграждение:</a:t>
                      </a: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Проценты связаны</a:t>
                      </a:r>
                      <a:r>
                        <a:rPr lang="ru-RU" sz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 деятельностью ПУ в РК – средства получены для целей ПУ, проценты выплачиваются ПУ;</a:t>
                      </a:r>
                      <a:endParaRPr lang="ru-RU" sz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b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Роялти 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 работает принцип силы притяжения (пп.17 п.4 статьи 12 Комментариев ООН);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6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7500" y="123825"/>
            <a:ext cx="8718996" cy="10009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1268760"/>
            <a:ext cx="1532498" cy="36394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Государство А</a:t>
            </a:r>
            <a:endParaRPr lang="ru-RU" sz="1400" i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00801" y="1573709"/>
            <a:ext cx="1807304" cy="775171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19872" y="2996952"/>
            <a:ext cx="460297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211960" y="2400300"/>
            <a:ext cx="196539" cy="10287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i="1" dirty="0" smtClean="0"/>
              <a:t>Услуга </a:t>
            </a:r>
            <a:endParaRPr lang="ru-RU" sz="1000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2582416"/>
            <a:ext cx="228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000" i="1" dirty="0" smtClean="0"/>
              <a:t>Доход</a:t>
            </a:r>
            <a:endParaRPr lang="ru-RU" sz="1000" i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499992" y="2586608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932040" y="2582416"/>
            <a:ext cx="0" cy="9185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707903" y="3621680"/>
            <a:ext cx="1800201" cy="74342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0976" y="3124200"/>
            <a:ext cx="12954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Казахстан</a:t>
            </a:r>
            <a:endParaRPr lang="ru-RU" sz="1400" i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796136" y="4005064"/>
            <a:ext cx="1152128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7236296" y="3621680"/>
            <a:ext cx="1512168" cy="74342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ПУ </a:t>
            </a:r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омпании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24128" y="4072880"/>
            <a:ext cx="1368152" cy="76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 smtClean="0"/>
              <a:t>Доход</a:t>
            </a:r>
            <a:endParaRPr lang="ru-RU" sz="1000" i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54974" y="260648"/>
            <a:ext cx="5406325" cy="600841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Налогообложение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услуг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при наличии ПУ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75169"/>
              </p:ext>
            </p:extLst>
          </p:nvPr>
        </p:nvGraphicFramePr>
        <p:xfrm>
          <a:off x="546100" y="1419225"/>
          <a:ext cx="2667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</a:tblGrid>
              <a:tr h="1352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Описание нормы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370">
                <a:tc>
                  <a:txBody>
                    <a:bodyPr/>
                    <a:lstStyle/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Доходы нерезидента от деятельности 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приводящей к образованию ПУ, подлежат налогообложению в РК;</a:t>
                      </a: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Доходы нерезидента связанные с деятельностью ПУ, подлежат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налогообложению в РК;</a:t>
                      </a: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5724128" y="3645024"/>
            <a:ext cx="1368152" cy="14401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i="1" dirty="0" smtClean="0"/>
              <a:t>Услуга </a:t>
            </a:r>
            <a:endParaRPr lang="ru-RU" sz="1000" i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5796136" y="3861048"/>
            <a:ext cx="1152128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558004"/>
              </p:ext>
            </p:extLst>
          </p:nvPr>
        </p:nvGraphicFramePr>
        <p:xfrm>
          <a:off x="395536" y="4725144"/>
          <a:ext cx="6282626" cy="121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2626"/>
              </a:tblGrid>
              <a:tr h="14660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Примечание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3038">
                <a:tc>
                  <a:txBody>
                    <a:bodyPr/>
                    <a:lstStyle/>
                    <a:p>
                      <a:pPr marL="263525" indent="-17145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Налоговый агент по активным видам дохода ограничен в самостоятельном применении Конвенции исходя из п.2 статьи 666 НК, при наличии ПУ нерезидента в РК.</a:t>
                      </a:r>
                      <a:endParaRPr lang="ru-RU" sz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endParaRPr lang="ru-RU" sz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2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5423</TotalTime>
  <Words>181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Айзада Куанышева</dc:creator>
  <cp:lastModifiedBy>Ибраева Кымбат Аруовна</cp:lastModifiedBy>
  <cp:revision>100</cp:revision>
  <cp:lastPrinted>2020-03-13T09:52:00Z</cp:lastPrinted>
  <dcterms:created xsi:type="dcterms:W3CDTF">2019-06-05T11:17:32Z</dcterms:created>
  <dcterms:modified xsi:type="dcterms:W3CDTF">2020-03-17T12:33:28Z</dcterms:modified>
</cp:coreProperties>
</file>